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8"/>
  </p:notesMasterIdLst>
  <p:handoutMasterIdLst>
    <p:handoutMasterId r:id="rId19"/>
  </p:handoutMasterIdLst>
  <p:sldIdLst>
    <p:sldId id="256" r:id="rId5"/>
    <p:sldId id="262" r:id="rId6"/>
    <p:sldId id="261" r:id="rId7"/>
    <p:sldId id="263" r:id="rId8"/>
    <p:sldId id="264" r:id="rId9"/>
    <p:sldId id="265" r:id="rId10"/>
    <p:sldId id="268" r:id="rId11"/>
    <p:sldId id="266" r:id="rId12"/>
    <p:sldId id="272" r:id="rId13"/>
    <p:sldId id="267" r:id="rId14"/>
    <p:sldId id="259" r:id="rId15"/>
    <p:sldId id="271"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2F8"/>
    <a:srgbClr val="1A3260"/>
    <a:srgbClr val="85A3D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8"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2/17/2020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48217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21975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412406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5469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46944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228040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81111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5051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2/17/2020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2/17/2020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2/17/2020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2/17/2020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2/17/2020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HOME  AUTOMATION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b="1" dirty="0"/>
              <a:t>using </a:t>
            </a:r>
            <a:r>
              <a:rPr lang="en-US" b="1" dirty="0">
                <a:solidFill>
                  <a:srgbClr val="FFC000"/>
                </a:solidFill>
              </a:rPr>
              <a:t>GOOGLE FIREBASE</a:t>
            </a:r>
            <a:r>
              <a:rPr lang="en-US" b="1" dirty="0"/>
              <a:t> AND </a:t>
            </a:r>
            <a:r>
              <a:rPr lang="en-US" b="1" dirty="0">
                <a:solidFill>
                  <a:srgbClr val="92D050"/>
                </a:solidFill>
              </a:rPr>
              <a:t>MIT APP INVENTOR</a:t>
            </a:r>
            <a:endParaRPr lang="en-US" dirty="0">
              <a:solidFill>
                <a:srgbClr val="92D050"/>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7DDEEB7-2E19-466C-84F6-48757C0D135D}"/>
              </a:ext>
            </a:extLst>
          </p:cNvPr>
          <p:cNvSpPr/>
          <p:nvPr/>
        </p:nvSpPr>
        <p:spPr>
          <a:xfrm>
            <a:off x="9894865" y="612396"/>
            <a:ext cx="1857080" cy="11660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026B49-371C-460E-ABB7-4DA2B8F11131}"/>
              </a:ext>
            </a:extLst>
          </p:cNvPr>
          <p:cNvSpPr/>
          <p:nvPr/>
        </p:nvSpPr>
        <p:spPr>
          <a:xfrm>
            <a:off x="440055" y="1715956"/>
            <a:ext cx="11311890" cy="51420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 name="Title 4">
            <a:extLst>
              <a:ext uri="{FF2B5EF4-FFF2-40B4-BE49-F238E27FC236}">
                <a16:creationId xmlns:a16="http://schemas.microsoft.com/office/drawing/2014/main" id="{F8AFE8CD-7EBB-4A9B-974D-7E4D4C6AF112}"/>
              </a:ext>
            </a:extLst>
          </p:cNvPr>
          <p:cNvSpPr>
            <a:spLocks noGrp="1"/>
          </p:cNvSpPr>
          <p:nvPr>
            <p:ph type="title"/>
          </p:nvPr>
        </p:nvSpPr>
        <p:spPr/>
        <p:txBody>
          <a:bodyPr>
            <a:noAutofit/>
          </a:bodyPr>
          <a:lstStyle/>
          <a:p>
            <a:r>
              <a:rPr lang="en-US" sz="7200" dirty="0">
                <a:latin typeface="Bahnschrift" panose="020B0502040204020203" pitchFamily="34" charset="0"/>
              </a:rPr>
              <a:t>  </a:t>
            </a:r>
            <a:r>
              <a:rPr lang="en-US" sz="6000" dirty="0">
                <a:latin typeface="Bahnschrift" panose="020B0502040204020203" pitchFamily="34" charset="0"/>
              </a:rPr>
              <a:t>APP ui</a:t>
            </a:r>
          </a:p>
        </p:txBody>
      </p:sp>
      <p:pic>
        <p:nvPicPr>
          <p:cNvPr id="10" name="Picture 9">
            <a:extLst>
              <a:ext uri="{FF2B5EF4-FFF2-40B4-BE49-F238E27FC236}">
                <a16:creationId xmlns:a16="http://schemas.microsoft.com/office/drawing/2014/main" id="{C9EA61F1-4C88-491F-9D97-ECA0241245F0}"/>
              </a:ext>
            </a:extLst>
          </p:cNvPr>
          <p:cNvPicPr>
            <a:picLocks noChangeAspect="1"/>
          </p:cNvPicPr>
          <p:nvPr/>
        </p:nvPicPr>
        <p:blipFill>
          <a:blip r:embed="rId3"/>
          <a:stretch>
            <a:fillRect/>
          </a:stretch>
        </p:blipFill>
        <p:spPr>
          <a:xfrm>
            <a:off x="509320" y="1886703"/>
            <a:ext cx="2272143" cy="4922974"/>
          </a:xfrm>
          <a:prstGeom prst="rect">
            <a:avLst/>
          </a:prstGeom>
        </p:spPr>
      </p:pic>
      <p:pic>
        <p:nvPicPr>
          <p:cNvPr id="12" name="Picture 11">
            <a:extLst>
              <a:ext uri="{FF2B5EF4-FFF2-40B4-BE49-F238E27FC236}">
                <a16:creationId xmlns:a16="http://schemas.microsoft.com/office/drawing/2014/main" id="{3B1F89E9-DAB5-4E75-8354-51FAAB7E4976}"/>
              </a:ext>
            </a:extLst>
          </p:cNvPr>
          <p:cNvPicPr>
            <a:picLocks noChangeAspect="1"/>
          </p:cNvPicPr>
          <p:nvPr/>
        </p:nvPicPr>
        <p:blipFill>
          <a:blip r:embed="rId4"/>
          <a:stretch>
            <a:fillRect/>
          </a:stretch>
        </p:blipFill>
        <p:spPr>
          <a:xfrm>
            <a:off x="2880453" y="1887110"/>
            <a:ext cx="2272144" cy="4922979"/>
          </a:xfrm>
          <a:prstGeom prst="rect">
            <a:avLst/>
          </a:prstGeom>
        </p:spPr>
      </p:pic>
      <p:pic>
        <p:nvPicPr>
          <p:cNvPr id="14" name="Picture 13">
            <a:extLst>
              <a:ext uri="{FF2B5EF4-FFF2-40B4-BE49-F238E27FC236}">
                <a16:creationId xmlns:a16="http://schemas.microsoft.com/office/drawing/2014/main" id="{282DB02A-3AEB-4F1B-899C-EC87A7F386A7}"/>
              </a:ext>
            </a:extLst>
          </p:cNvPr>
          <p:cNvPicPr>
            <a:picLocks noChangeAspect="1"/>
          </p:cNvPicPr>
          <p:nvPr/>
        </p:nvPicPr>
        <p:blipFill>
          <a:blip r:embed="rId5"/>
          <a:stretch>
            <a:fillRect/>
          </a:stretch>
        </p:blipFill>
        <p:spPr>
          <a:xfrm>
            <a:off x="5251399" y="1886703"/>
            <a:ext cx="2272332" cy="4923386"/>
          </a:xfrm>
          <a:prstGeom prst="rect">
            <a:avLst/>
          </a:prstGeom>
        </p:spPr>
      </p:pic>
      <p:pic>
        <p:nvPicPr>
          <p:cNvPr id="16" name="Picture 15">
            <a:extLst>
              <a:ext uri="{FF2B5EF4-FFF2-40B4-BE49-F238E27FC236}">
                <a16:creationId xmlns:a16="http://schemas.microsoft.com/office/drawing/2014/main" id="{C49293EA-3953-4B3D-9B43-6DBBD1EC0DEA}"/>
              </a:ext>
            </a:extLst>
          </p:cNvPr>
          <p:cNvPicPr>
            <a:picLocks noChangeAspect="1"/>
          </p:cNvPicPr>
          <p:nvPr/>
        </p:nvPicPr>
        <p:blipFill>
          <a:blip r:embed="rId6"/>
          <a:stretch>
            <a:fillRect/>
          </a:stretch>
        </p:blipFill>
        <p:spPr>
          <a:xfrm>
            <a:off x="7622533" y="1895912"/>
            <a:ext cx="2272332" cy="4923386"/>
          </a:xfrm>
          <a:prstGeom prst="rect">
            <a:avLst/>
          </a:prstGeom>
        </p:spPr>
      </p:pic>
      <p:pic>
        <p:nvPicPr>
          <p:cNvPr id="18" name="Picture 17">
            <a:extLst>
              <a:ext uri="{FF2B5EF4-FFF2-40B4-BE49-F238E27FC236}">
                <a16:creationId xmlns:a16="http://schemas.microsoft.com/office/drawing/2014/main" id="{3AA0C202-7C01-44E9-A3AC-84C493ABCB90}"/>
              </a:ext>
            </a:extLst>
          </p:cNvPr>
          <p:cNvPicPr>
            <a:picLocks noChangeAspect="1"/>
          </p:cNvPicPr>
          <p:nvPr/>
        </p:nvPicPr>
        <p:blipFill rotWithShape="1">
          <a:blip r:embed="rId7"/>
          <a:srcRect b="12108"/>
          <a:stretch/>
        </p:blipFill>
        <p:spPr>
          <a:xfrm>
            <a:off x="9993667" y="612396"/>
            <a:ext cx="1618168" cy="6206902"/>
          </a:xfrm>
          <a:prstGeom prst="rect">
            <a:avLst/>
          </a:prstGeom>
        </p:spPr>
      </p:pic>
      <p:pic>
        <p:nvPicPr>
          <p:cNvPr id="23" name="Picture 22">
            <a:extLst>
              <a:ext uri="{FF2B5EF4-FFF2-40B4-BE49-F238E27FC236}">
                <a16:creationId xmlns:a16="http://schemas.microsoft.com/office/drawing/2014/main" id="{F8AE7D74-3789-4788-8D27-37CF97FDD57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colorTemperature colorTemp="8800"/>
                    </a14:imgEffect>
                  </a14:imgLayer>
                </a14:imgProps>
              </a:ext>
            </a:extLst>
          </a:blip>
          <a:stretch>
            <a:fillRect/>
          </a:stretch>
        </p:blipFill>
        <p:spPr>
          <a:xfrm>
            <a:off x="3833474" y="780861"/>
            <a:ext cx="856390" cy="856390"/>
          </a:xfrm>
          <a:prstGeom prst="rect">
            <a:avLst/>
          </a:prstGeom>
        </p:spPr>
      </p:pic>
      <p:sp>
        <p:nvSpPr>
          <p:cNvPr id="24" name="Arrow: Right 23">
            <a:extLst>
              <a:ext uri="{FF2B5EF4-FFF2-40B4-BE49-F238E27FC236}">
                <a16:creationId xmlns:a16="http://schemas.microsoft.com/office/drawing/2014/main" id="{775D9348-3950-4D32-AA78-89B27FB39106}"/>
              </a:ext>
            </a:extLst>
          </p:cNvPr>
          <p:cNvSpPr/>
          <p:nvPr/>
        </p:nvSpPr>
        <p:spPr>
          <a:xfrm>
            <a:off x="2499919" y="3884103"/>
            <a:ext cx="713064" cy="453005"/>
          </a:xfrm>
          <a:prstGeom prs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69C7367-7944-4570-AE80-B395316221FC}"/>
              </a:ext>
            </a:extLst>
          </p:cNvPr>
          <p:cNvSpPr/>
          <p:nvPr/>
        </p:nvSpPr>
        <p:spPr>
          <a:xfrm>
            <a:off x="2499919" y="5947794"/>
            <a:ext cx="7743039" cy="453005"/>
          </a:xfrm>
          <a:prstGeom prs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564E490-54C8-430A-A930-4BA5ECD1A08F}"/>
              </a:ext>
            </a:extLst>
          </p:cNvPr>
          <p:cNvSpPr txBox="1"/>
          <p:nvPr/>
        </p:nvSpPr>
        <p:spPr>
          <a:xfrm>
            <a:off x="2454292" y="3925939"/>
            <a:ext cx="654341" cy="369332"/>
          </a:xfrm>
          <a:prstGeom prst="rect">
            <a:avLst/>
          </a:prstGeom>
          <a:noFill/>
        </p:spPr>
        <p:txBody>
          <a:bodyPr wrap="square" rtlCol="0">
            <a:spAutoFit/>
          </a:bodyPr>
          <a:lstStyle/>
          <a:p>
            <a:r>
              <a:rPr lang="en-US" dirty="0"/>
              <a:t>TAP</a:t>
            </a:r>
          </a:p>
        </p:txBody>
      </p:sp>
      <p:sp>
        <p:nvSpPr>
          <p:cNvPr id="27" name="TextBox 26">
            <a:extLst>
              <a:ext uri="{FF2B5EF4-FFF2-40B4-BE49-F238E27FC236}">
                <a16:creationId xmlns:a16="http://schemas.microsoft.com/office/drawing/2014/main" id="{E7A8F577-1BFE-43E1-8290-C1B1EC9512A1}"/>
              </a:ext>
            </a:extLst>
          </p:cNvPr>
          <p:cNvSpPr txBox="1"/>
          <p:nvPr/>
        </p:nvSpPr>
        <p:spPr>
          <a:xfrm>
            <a:off x="2454292" y="5989630"/>
            <a:ext cx="1677798" cy="369332"/>
          </a:xfrm>
          <a:prstGeom prst="rect">
            <a:avLst/>
          </a:prstGeom>
          <a:noFill/>
        </p:spPr>
        <p:txBody>
          <a:bodyPr wrap="square" rtlCol="0">
            <a:spAutoFit/>
          </a:bodyPr>
          <a:lstStyle/>
          <a:p>
            <a:r>
              <a:rPr lang="en-US" dirty="0"/>
              <a:t>LONG PRESS</a:t>
            </a:r>
          </a:p>
        </p:txBody>
      </p:sp>
      <p:sp>
        <p:nvSpPr>
          <p:cNvPr id="28" name="Arrow: Right 27">
            <a:extLst>
              <a:ext uri="{FF2B5EF4-FFF2-40B4-BE49-F238E27FC236}">
                <a16:creationId xmlns:a16="http://schemas.microsoft.com/office/drawing/2014/main" id="{5F37B627-8082-4068-86B1-E8034C2AF377}"/>
              </a:ext>
            </a:extLst>
          </p:cNvPr>
          <p:cNvSpPr/>
          <p:nvPr/>
        </p:nvSpPr>
        <p:spPr>
          <a:xfrm rot="1155511">
            <a:off x="4241162" y="2784238"/>
            <a:ext cx="4022110" cy="465406"/>
          </a:xfrm>
          <a:prstGeom prs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98E75B2-2F10-478E-80CB-5E7877D8F72C}"/>
              </a:ext>
            </a:extLst>
          </p:cNvPr>
          <p:cNvSpPr txBox="1"/>
          <p:nvPr/>
        </p:nvSpPr>
        <p:spPr>
          <a:xfrm rot="1163376">
            <a:off x="4350015" y="2314450"/>
            <a:ext cx="763398" cy="369332"/>
          </a:xfrm>
          <a:prstGeom prst="rect">
            <a:avLst/>
          </a:prstGeom>
          <a:noFill/>
        </p:spPr>
        <p:txBody>
          <a:bodyPr wrap="square" rtlCol="0">
            <a:spAutoFit/>
          </a:bodyPr>
          <a:lstStyle/>
          <a:p>
            <a:r>
              <a:rPr lang="en-US" dirty="0"/>
              <a:t>TAP</a:t>
            </a:r>
          </a:p>
        </p:txBody>
      </p:sp>
      <p:sp>
        <p:nvSpPr>
          <p:cNvPr id="30" name="TextBox 29">
            <a:extLst>
              <a:ext uri="{FF2B5EF4-FFF2-40B4-BE49-F238E27FC236}">
                <a16:creationId xmlns:a16="http://schemas.microsoft.com/office/drawing/2014/main" id="{527A5BF1-8548-4C6A-B06A-3A9CE908108A}"/>
              </a:ext>
            </a:extLst>
          </p:cNvPr>
          <p:cNvSpPr txBox="1"/>
          <p:nvPr/>
        </p:nvSpPr>
        <p:spPr>
          <a:xfrm rot="20241707">
            <a:off x="198612" y="2443310"/>
            <a:ext cx="1479215"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dirty="0">
                <a:solidFill>
                  <a:srgbClr val="1A3260"/>
                </a:solidFill>
              </a:rPr>
              <a:t>WELCOME</a:t>
            </a:r>
          </a:p>
          <a:p>
            <a:pPr algn="ctr"/>
            <a:r>
              <a:rPr lang="en-US" dirty="0">
                <a:solidFill>
                  <a:srgbClr val="1A3260"/>
                </a:solidFill>
              </a:rPr>
              <a:t>SCREEN</a:t>
            </a:r>
          </a:p>
        </p:txBody>
      </p:sp>
      <p:sp>
        <p:nvSpPr>
          <p:cNvPr id="31" name="TextBox 30">
            <a:extLst>
              <a:ext uri="{FF2B5EF4-FFF2-40B4-BE49-F238E27FC236}">
                <a16:creationId xmlns:a16="http://schemas.microsoft.com/office/drawing/2014/main" id="{12343B7D-3B5C-4DF1-BE92-11833777E89C}"/>
              </a:ext>
            </a:extLst>
          </p:cNvPr>
          <p:cNvSpPr txBox="1"/>
          <p:nvPr/>
        </p:nvSpPr>
        <p:spPr>
          <a:xfrm>
            <a:off x="3707934" y="5536734"/>
            <a:ext cx="3196205"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dirty="0">
                <a:solidFill>
                  <a:srgbClr val="1A3260"/>
                </a:solidFill>
              </a:rPr>
              <a:t>SWITCH BUTTONS</a:t>
            </a:r>
          </a:p>
        </p:txBody>
      </p:sp>
      <p:sp>
        <p:nvSpPr>
          <p:cNvPr id="32" name="TextBox 31">
            <a:extLst>
              <a:ext uri="{FF2B5EF4-FFF2-40B4-BE49-F238E27FC236}">
                <a16:creationId xmlns:a16="http://schemas.microsoft.com/office/drawing/2014/main" id="{95F3EE18-7B27-4016-9100-4ACFE3A6707B}"/>
              </a:ext>
            </a:extLst>
          </p:cNvPr>
          <p:cNvSpPr txBox="1"/>
          <p:nvPr/>
        </p:nvSpPr>
        <p:spPr>
          <a:xfrm rot="1034529">
            <a:off x="8024890" y="2226869"/>
            <a:ext cx="1865093" cy="646331"/>
          </a:xfrm>
          <a:prstGeom prst="rect">
            <a:avLst/>
          </a:prstGeom>
          <a:noFill/>
          <a:effectLst>
            <a:outerShdw blurRad="50800" dist="63500" dir="5400000" algn="t" rotWithShape="0">
              <a:schemeClr val="accent3">
                <a:alpha val="89000"/>
              </a:schemeClr>
            </a:outerShdw>
          </a:effectLst>
        </p:spPr>
        <p:txBody>
          <a:bodyPr wrap="square" rtlCol="0">
            <a:spAutoFit/>
          </a:bodyPr>
          <a:lstStyle/>
          <a:p>
            <a:pPr algn="ctr"/>
            <a:r>
              <a:rPr lang="en-US" dirty="0">
                <a:solidFill>
                  <a:schemeClr val="bg1"/>
                </a:solidFill>
              </a:rPr>
              <a:t>VOICE</a:t>
            </a:r>
          </a:p>
          <a:p>
            <a:pPr algn="ctr"/>
            <a:r>
              <a:rPr lang="en-US" dirty="0">
                <a:solidFill>
                  <a:schemeClr val="bg1"/>
                </a:solidFill>
              </a:rPr>
              <a:t>RECOGNITION</a:t>
            </a:r>
          </a:p>
        </p:txBody>
      </p:sp>
    </p:spTree>
    <p:extLst>
      <p:ext uri="{BB962C8B-B14F-4D97-AF65-F5344CB8AC3E}">
        <p14:creationId xmlns:p14="http://schemas.microsoft.com/office/powerpoint/2010/main" val="2438780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Challenges we faced</a:t>
            </a:r>
          </a:p>
        </p:txBody>
      </p:sp>
      <p:sp>
        <p:nvSpPr>
          <p:cNvPr id="5" name="TextBox 4">
            <a:extLst>
              <a:ext uri="{FF2B5EF4-FFF2-40B4-BE49-F238E27FC236}">
                <a16:creationId xmlns:a16="http://schemas.microsoft.com/office/drawing/2014/main" id="{53A2D03F-F20D-4929-89A8-787F12175DF5}"/>
              </a:ext>
            </a:extLst>
          </p:cNvPr>
          <p:cNvSpPr txBox="1"/>
          <p:nvPr/>
        </p:nvSpPr>
        <p:spPr>
          <a:xfrm>
            <a:off x="1184043" y="2399251"/>
            <a:ext cx="6115574"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Problems with Arduino IDE, like uploading the Code, installing Libraries, connecting Ports.</a:t>
            </a:r>
          </a:p>
          <a:p>
            <a:pPr marL="285750" indent="-285750">
              <a:buFont typeface="Wingdings" panose="05000000000000000000" pitchFamily="2" charset="2"/>
              <a:buChar char="§"/>
            </a:pPr>
            <a:r>
              <a:rPr lang="en-US" dirty="0">
                <a:solidFill>
                  <a:schemeClr val="bg1"/>
                </a:solidFill>
              </a:rPr>
              <a:t>Connecting the fail-proof circuit and providing 5V power to Relays through Rectifier.</a:t>
            </a:r>
          </a:p>
          <a:p>
            <a:pPr marL="285750" indent="-285750">
              <a:buFont typeface="Wingdings" panose="05000000000000000000" pitchFamily="2" charset="2"/>
              <a:buChar char="§"/>
            </a:pPr>
            <a:r>
              <a:rPr lang="en-US" dirty="0">
                <a:solidFill>
                  <a:schemeClr val="bg1"/>
                </a:solidFill>
              </a:rPr>
              <a:t>Meeting and discussing about the progression of project.</a:t>
            </a:r>
          </a:p>
          <a:p>
            <a:pPr marL="285750" indent="-285750">
              <a:buFont typeface="Wingdings" panose="05000000000000000000" pitchFamily="2" charset="2"/>
              <a:buChar char="§"/>
            </a:pPr>
            <a:r>
              <a:rPr lang="en-US" dirty="0">
                <a:solidFill>
                  <a:schemeClr val="bg1"/>
                </a:solidFill>
              </a:rPr>
              <a:t>Connecting the AutoHome application to NodeMCU through Firebase.</a:t>
            </a:r>
          </a:p>
          <a:p>
            <a:pPr marL="285750" indent="-285750">
              <a:buFont typeface="Wingdings" panose="05000000000000000000" pitchFamily="2" charset="2"/>
              <a:buChar char="§"/>
            </a:pPr>
            <a:r>
              <a:rPr lang="en-US" dirty="0">
                <a:solidFill>
                  <a:schemeClr val="bg1"/>
                </a:solidFill>
              </a:rPr>
              <a:t>Including a working Voice Recognition System in the application and making it accept different types of commands.</a:t>
            </a:r>
          </a:p>
        </p:txBody>
      </p:sp>
    </p:spTree>
    <p:extLst>
      <p:ext uri="{BB962C8B-B14F-4D97-AF65-F5344CB8AC3E}">
        <p14:creationId xmlns:p14="http://schemas.microsoft.com/office/powerpoint/2010/main" val="420932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Limitations of our prototype</a:t>
            </a:r>
          </a:p>
        </p:txBody>
      </p:sp>
      <p:sp>
        <p:nvSpPr>
          <p:cNvPr id="5" name="TextBox 4">
            <a:extLst>
              <a:ext uri="{FF2B5EF4-FFF2-40B4-BE49-F238E27FC236}">
                <a16:creationId xmlns:a16="http://schemas.microsoft.com/office/drawing/2014/main" id="{53A2D03F-F20D-4929-89A8-787F12175DF5}"/>
              </a:ext>
            </a:extLst>
          </p:cNvPr>
          <p:cNvSpPr txBox="1"/>
          <p:nvPr/>
        </p:nvSpPr>
        <p:spPr>
          <a:xfrm>
            <a:off x="1184043" y="2399251"/>
            <a:ext cx="6115574" cy="3693319"/>
          </a:xfrm>
          <a:prstGeom prst="rect">
            <a:avLst/>
          </a:prstGeom>
          <a:noFill/>
        </p:spPr>
        <p:txBody>
          <a:bodyPr wrap="square" rtlCol="0">
            <a:spAutoFit/>
          </a:bodyPr>
          <a:lstStyle/>
          <a:p>
            <a:r>
              <a:rPr lang="en-US" dirty="0">
                <a:solidFill>
                  <a:schemeClr val="bg1"/>
                </a:solidFill>
              </a:rPr>
              <a:t>Home Automation is meant to be running several Home Appliances through the Mobile Application. It must be capable of making a home feel automated. Considering this, our prototype has some limitations.</a:t>
            </a:r>
          </a:p>
          <a:p>
            <a:endParaRPr lang="en-US" dirty="0">
              <a:solidFill>
                <a:schemeClr val="bg1"/>
              </a:solidFill>
            </a:endParaRPr>
          </a:p>
          <a:p>
            <a:pPr marL="285750" indent="-285750">
              <a:buFont typeface="Wingdings" panose="05000000000000000000" pitchFamily="2" charset="2"/>
              <a:buChar char="§"/>
            </a:pPr>
            <a:r>
              <a:rPr lang="en-US" dirty="0">
                <a:solidFill>
                  <a:schemeClr val="bg1"/>
                </a:solidFill>
              </a:rPr>
              <a:t>Since 4-Channel Relay Module is used here, we can only connect four appliances to it.</a:t>
            </a:r>
          </a:p>
          <a:p>
            <a:pPr marL="285750" indent="-285750">
              <a:buFont typeface="Wingdings" panose="05000000000000000000" pitchFamily="2" charset="2"/>
              <a:buChar char="§"/>
            </a:pPr>
            <a:r>
              <a:rPr lang="en-US" dirty="0">
                <a:solidFill>
                  <a:schemeClr val="bg1"/>
                </a:solidFill>
              </a:rPr>
              <a:t>The Relay acts as a Switch which can only turn on/off the appliance connected, therefore we could not achieve the Voltage variation, which could be used to Change the Brightness of Light or to change the Fan Speed.</a:t>
            </a:r>
          </a:p>
          <a:p>
            <a:pPr marL="285750" indent="-285750">
              <a:buFont typeface="Wingdings" panose="05000000000000000000" pitchFamily="2" charset="2"/>
              <a:buChar char="§"/>
            </a:pPr>
            <a:r>
              <a:rPr lang="en-US" dirty="0">
                <a:solidFill>
                  <a:schemeClr val="bg1"/>
                </a:solidFill>
              </a:rPr>
              <a:t>We did not use a unique ID for our system, hence anybody having the app can operate as per wish.</a:t>
            </a:r>
          </a:p>
        </p:txBody>
      </p:sp>
    </p:spTree>
    <p:extLst>
      <p:ext uri="{BB962C8B-B14F-4D97-AF65-F5344CB8AC3E}">
        <p14:creationId xmlns:p14="http://schemas.microsoft.com/office/powerpoint/2010/main" val="152802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042147" y="2137641"/>
            <a:ext cx="3541032" cy="1746762"/>
          </a:xfrm>
          <a:effectLst>
            <a:outerShdw blurRad="50800" dist="38100" dir="8100000" algn="tr" rotWithShape="0">
              <a:prstClr val="black">
                <a:alpha val="40000"/>
              </a:prstClr>
            </a:outerShdw>
          </a:effectLst>
        </p:spPr>
        <p:txBody>
          <a:bodyPr>
            <a:normAutofit/>
          </a:bodyPr>
          <a:lstStyle/>
          <a:p>
            <a:pPr algn="ctr"/>
            <a:r>
              <a:rPr lang="en-US" sz="4000" dirty="0">
                <a:solidFill>
                  <a:schemeClr val="bg1"/>
                </a:solidFill>
              </a:rPr>
              <a:t>Thank</a:t>
            </a:r>
            <a:r>
              <a:rPr lang="en-US" sz="4000" dirty="0">
                <a:solidFill>
                  <a:srgbClr val="FFFFFF"/>
                </a:solidFill>
              </a:rPr>
              <a:t>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TextBox 7">
            <a:extLst>
              <a:ext uri="{FF2B5EF4-FFF2-40B4-BE49-F238E27FC236}">
                <a16:creationId xmlns:a16="http://schemas.microsoft.com/office/drawing/2014/main" id="{A1499318-FD28-41D0-B59A-32E7182AC467}"/>
              </a:ext>
            </a:extLst>
          </p:cNvPr>
          <p:cNvSpPr txBox="1"/>
          <p:nvPr/>
        </p:nvSpPr>
        <p:spPr>
          <a:xfrm>
            <a:off x="5968151" y="5036080"/>
            <a:ext cx="1627464" cy="1200329"/>
          </a:xfrm>
          <a:prstGeom prst="rect">
            <a:avLst/>
          </a:prstGeom>
          <a:noFill/>
        </p:spPr>
        <p:txBody>
          <a:bodyPr wrap="square" rtlCol="0">
            <a:spAutoFit/>
          </a:bodyPr>
          <a:lstStyle/>
          <a:p>
            <a:pPr algn="r"/>
            <a:r>
              <a:rPr lang="en-US" dirty="0">
                <a:solidFill>
                  <a:srgbClr val="E0F2F8"/>
                </a:solidFill>
                <a:latin typeface="+mj-lt"/>
              </a:rPr>
              <a:t>Team 3</a:t>
            </a:r>
          </a:p>
          <a:p>
            <a:pPr algn="r"/>
            <a:r>
              <a:rPr lang="en-US" dirty="0">
                <a:solidFill>
                  <a:srgbClr val="E0F2F8"/>
                </a:solidFill>
                <a:latin typeface="+mj-lt"/>
              </a:rPr>
              <a:t>IoT Bootcamp</a:t>
            </a:r>
          </a:p>
          <a:p>
            <a:pPr algn="r"/>
            <a:r>
              <a:rPr lang="en-US" dirty="0">
                <a:solidFill>
                  <a:srgbClr val="E0F2F8"/>
                </a:solidFill>
                <a:latin typeface="+mj-lt"/>
              </a:rPr>
              <a:t>CEV</a:t>
            </a:r>
          </a:p>
          <a:p>
            <a:pPr algn="r"/>
            <a:r>
              <a:rPr lang="en-US" dirty="0">
                <a:solidFill>
                  <a:srgbClr val="E0F2F8"/>
                </a:solidFill>
                <a:latin typeface="+mj-lt"/>
              </a:rPr>
              <a:t>SVNIT</a:t>
            </a:r>
          </a:p>
        </p:txBody>
      </p:sp>
      <p:sp>
        <p:nvSpPr>
          <p:cNvPr id="3" name="Rectangle 2">
            <a:extLst>
              <a:ext uri="{FF2B5EF4-FFF2-40B4-BE49-F238E27FC236}">
                <a16:creationId xmlns:a16="http://schemas.microsoft.com/office/drawing/2014/main" id="{F4868962-2870-4AC4-A123-DA30CE8684F7}"/>
              </a:ext>
            </a:extLst>
          </p:cNvPr>
          <p:cNvSpPr/>
          <p:nvPr/>
        </p:nvSpPr>
        <p:spPr>
          <a:xfrm>
            <a:off x="7595615" y="5016617"/>
            <a:ext cx="88701" cy="1241570"/>
          </a:xfrm>
          <a:prstGeom prst="rect">
            <a:avLst/>
          </a:prstGeom>
          <a:solidFill>
            <a:srgbClr val="E0F2F8"/>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B294CA-6EE5-400B-8F71-5581B1289D4F}"/>
              </a:ext>
            </a:extLst>
          </p:cNvPr>
          <p:cNvSpPr/>
          <p:nvPr/>
        </p:nvSpPr>
        <p:spPr>
          <a:xfrm>
            <a:off x="436228" y="713064"/>
            <a:ext cx="7508922" cy="5670958"/>
          </a:xfrm>
          <a:prstGeom prst="rect">
            <a:avLst/>
          </a:prstGeom>
          <a:solidFill>
            <a:schemeClr val="accent1">
              <a:lumMod val="60000"/>
              <a:lumOff val="40000"/>
            </a:schemeClr>
          </a:solidFill>
          <a:ln>
            <a:noFill/>
          </a:ln>
          <a:effectLst>
            <a:innerShdw blurRad="63500" dist="508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196578" y="2247846"/>
            <a:ext cx="3280969" cy="1181154"/>
          </a:xfrm>
        </p:spPr>
        <p:txBody>
          <a:bodyPr>
            <a:normAutofit/>
          </a:bodyPr>
          <a:lstStyle/>
          <a:p>
            <a:pPr algn="ctr"/>
            <a:r>
              <a:rPr lang="en-US" sz="5400" dirty="0">
                <a:solidFill>
                  <a:srgbClr val="1A3260"/>
                </a:solidFill>
              </a:rPr>
              <a:t>PROBLEM</a:t>
            </a:r>
          </a:p>
          <a:p>
            <a:endParaRPr lang="en-US" dirty="0">
              <a:solidFill>
                <a:schemeClr val="bg2"/>
              </a:solidFill>
            </a:endParaRPr>
          </a:p>
          <a:p>
            <a:pPr algn="ctr"/>
            <a:endParaRPr lang="en-US" dirty="0">
              <a:solidFill>
                <a:schemeClr val="bg2"/>
              </a:solidFill>
            </a:endParaRPr>
          </a:p>
        </p:txBody>
      </p:sp>
      <p:sp>
        <p:nvSpPr>
          <p:cNvPr id="6" name="TextBox 5">
            <a:extLst>
              <a:ext uri="{FF2B5EF4-FFF2-40B4-BE49-F238E27FC236}">
                <a16:creationId xmlns:a16="http://schemas.microsoft.com/office/drawing/2014/main" id="{D65C7EF4-4654-4F96-86F1-CF9EA6B232B6}"/>
              </a:ext>
            </a:extLst>
          </p:cNvPr>
          <p:cNvSpPr txBox="1"/>
          <p:nvPr/>
        </p:nvSpPr>
        <p:spPr>
          <a:xfrm>
            <a:off x="7945150" y="3071278"/>
            <a:ext cx="3934436" cy="923330"/>
          </a:xfrm>
          <a:prstGeom prst="rect">
            <a:avLst/>
          </a:prstGeom>
          <a:noFill/>
        </p:spPr>
        <p:txBody>
          <a:bodyPr wrap="square" rtlCol="0">
            <a:spAutoFit/>
          </a:bodyPr>
          <a:lstStyle/>
          <a:p>
            <a:r>
              <a:rPr lang="en-US" sz="5400" dirty="0">
                <a:solidFill>
                  <a:schemeClr val="bg1"/>
                </a:solidFill>
              </a:rPr>
              <a:t>STATEMENT</a:t>
            </a:r>
          </a:p>
        </p:txBody>
      </p:sp>
      <p:sp>
        <p:nvSpPr>
          <p:cNvPr id="8" name="TextBox 7">
            <a:extLst>
              <a:ext uri="{FF2B5EF4-FFF2-40B4-BE49-F238E27FC236}">
                <a16:creationId xmlns:a16="http://schemas.microsoft.com/office/drawing/2014/main" id="{C34E04A5-99F0-42DA-A636-ED4EF3C04E10}"/>
              </a:ext>
            </a:extLst>
          </p:cNvPr>
          <p:cNvSpPr txBox="1"/>
          <p:nvPr/>
        </p:nvSpPr>
        <p:spPr>
          <a:xfrm>
            <a:off x="520118" y="1763228"/>
            <a:ext cx="7022994" cy="3539430"/>
          </a:xfrm>
          <a:prstGeom prst="rect">
            <a:avLst/>
          </a:prstGeom>
          <a:noFill/>
        </p:spPr>
        <p:txBody>
          <a:bodyPr wrap="square" rtlCol="0">
            <a:spAutoFit/>
          </a:bodyPr>
          <a:lstStyle/>
          <a:p>
            <a:pPr algn="r"/>
            <a:r>
              <a:rPr lang="en-US" sz="2800" dirty="0">
                <a:solidFill>
                  <a:schemeClr val="bg1"/>
                </a:solidFill>
              </a:rPr>
              <a:t>In today’s world with the increasing energy requirement we cannot afford to waste the power and also we cannot compromise on the safety. While people are pursuing ever growing high quality of their lives today.</a:t>
            </a:r>
          </a:p>
          <a:p>
            <a:pPr algn="r"/>
            <a:r>
              <a:rPr lang="en-US" sz="2800" dirty="0">
                <a:solidFill>
                  <a:schemeClr val="bg1"/>
                </a:solidFill>
              </a:rPr>
              <a:t>How to control and manage these versatile facilities and appliances in house while also keeping the safety in mind ???</a:t>
            </a:r>
          </a:p>
        </p:txBody>
      </p:sp>
      <p:sp>
        <p:nvSpPr>
          <p:cNvPr id="4" name="Rectangle 3">
            <a:extLst>
              <a:ext uri="{FF2B5EF4-FFF2-40B4-BE49-F238E27FC236}">
                <a16:creationId xmlns:a16="http://schemas.microsoft.com/office/drawing/2014/main" id="{DBDF3F7B-7DDC-4C4D-89E3-3E33B9B77391}"/>
              </a:ext>
            </a:extLst>
          </p:cNvPr>
          <p:cNvSpPr/>
          <p:nvPr/>
        </p:nvSpPr>
        <p:spPr>
          <a:xfrm>
            <a:off x="7688931" y="1419226"/>
            <a:ext cx="45719" cy="4243343"/>
          </a:xfrm>
          <a:prstGeom prst="rect">
            <a:avLst/>
          </a:prstGeom>
          <a:solidFill>
            <a:schemeClr val="bg1"/>
          </a:solidFill>
          <a:ln>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983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7" name="Picture 6">
            <a:extLst>
              <a:ext uri="{FF2B5EF4-FFF2-40B4-BE49-F238E27FC236}">
                <a16:creationId xmlns:a16="http://schemas.microsoft.com/office/drawing/2014/main" id="{605CFBA4-4F5F-4BF6-B663-7CBF3562965C}"/>
              </a:ext>
            </a:extLst>
          </p:cNvPr>
          <p:cNvPicPr>
            <a:picLocks noChangeAspect="1"/>
          </p:cNvPicPr>
          <p:nvPr/>
        </p:nvPicPr>
        <p:blipFill>
          <a:blip r:embed="rId3"/>
          <a:stretch>
            <a:fillRect/>
          </a:stretch>
        </p:blipFill>
        <p:spPr>
          <a:xfrm>
            <a:off x="1143254" y="1315347"/>
            <a:ext cx="2271065" cy="2066157"/>
          </a:xfrm>
          <a:prstGeom prst="rect">
            <a:avLst/>
          </a:prstGeom>
        </p:spPr>
      </p:pic>
      <p:pic>
        <p:nvPicPr>
          <p:cNvPr id="9" name="Picture 8">
            <a:extLst>
              <a:ext uri="{FF2B5EF4-FFF2-40B4-BE49-F238E27FC236}">
                <a16:creationId xmlns:a16="http://schemas.microsoft.com/office/drawing/2014/main" id="{1B77F373-2490-40BE-9905-BFFC0C79E042}"/>
              </a:ext>
            </a:extLst>
          </p:cNvPr>
          <p:cNvPicPr>
            <a:picLocks noChangeAspect="1"/>
          </p:cNvPicPr>
          <p:nvPr/>
        </p:nvPicPr>
        <p:blipFill>
          <a:blip r:embed="rId4"/>
          <a:stretch>
            <a:fillRect/>
          </a:stretch>
        </p:blipFill>
        <p:spPr>
          <a:xfrm>
            <a:off x="4690191" y="874643"/>
            <a:ext cx="2811618" cy="2811618"/>
          </a:xfrm>
          <a:prstGeom prst="rect">
            <a:avLst/>
          </a:prstGeom>
        </p:spPr>
      </p:pic>
      <p:pic>
        <p:nvPicPr>
          <p:cNvPr id="11" name="Picture 10">
            <a:extLst>
              <a:ext uri="{FF2B5EF4-FFF2-40B4-BE49-F238E27FC236}">
                <a16:creationId xmlns:a16="http://schemas.microsoft.com/office/drawing/2014/main" id="{E6058BFE-EF7B-45DD-ADA4-2DFC2E33284F}"/>
              </a:ext>
            </a:extLst>
          </p:cNvPr>
          <p:cNvPicPr>
            <a:picLocks noChangeAspect="1"/>
          </p:cNvPicPr>
          <p:nvPr/>
        </p:nvPicPr>
        <p:blipFill rotWithShape="1">
          <a:blip r:embed="rId5"/>
          <a:srcRect l="8970"/>
          <a:stretch/>
        </p:blipFill>
        <p:spPr>
          <a:xfrm>
            <a:off x="8672353" y="704676"/>
            <a:ext cx="3020036" cy="3317607"/>
          </a:xfrm>
          <a:prstGeom prst="rect">
            <a:avLst/>
          </a:prstGeom>
        </p:spPr>
      </p:pic>
      <p:sp>
        <p:nvSpPr>
          <p:cNvPr id="12" name="TextBox 11">
            <a:extLst>
              <a:ext uri="{FF2B5EF4-FFF2-40B4-BE49-F238E27FC236}">
                <a16:creationId xmlns:a16="http://schemas.microsoft.com/office/drawing/2014/main" id="{0B19505A-2F18-4AEB-A507-B721740C113B}"/>
              </a:ext>
            </a:extLst>
          </p:cNvPr>
          <p:cNvSpPr txBox="1"/>
          <p:nvPr/>
        </p:nvSpPr>
        <p:spPr>
          <a:xfrm>
            <a:off x="717917" y="3892492"/>
            <a:ext cx="3003690" cy="954107"/>
          </a:xfrm>
          <a:prstGeom prst="rect">
            <a:avLst/>
          </a:prstGeom>
          <a:noFill/>
        </p:spPr>
        <p:txBody>
          <a:bodyPr wrap="square" rtlCol="0">
            <a:spAutoFit/>
          </a:bodyPr>
          <a:lstStyle/>
          <a:p>
            <a:pPr algn="ctr"/>
            <a:r>
              <a:rPr lang="en-US" sz="2800" dirty="0">
                <a:latin typeface="+mj-lt"/>
              </a:rPr>
              <a:t>NodeMCU</a:t>
            </a:r>
          </a:p>
          <a:p>
            <a:pPr algn="ctr"/>
            <a:r>
              <a:rPr lang="en-US" sz="2800" dirty="0">
                <a:latin typeface="+mj-lt"/>
              </a:rPr>
              <a:t>ESP8266</a:t>
            </a:r>
          </a:p>
        </p:txBody>
      </p:sp>
      <p:sp>
        <p:nvSpPr>
          <p:cNvPr id="14" name="TextBox 13">
            <a:extLst>
              <a:ext uri="{FF2B5EF4-FFF2-40B4-BE49-F238E27FC236}">
                <a16:creationId xmlns:a16="http://schemas.microsoft.com/office/drawing/2014/main" id="{C39C7DF4-4731-4516-BEF9-3E08403D2B31}"/>
              </a:ext>
            </a:extLst>
          </p:cNvPr>
          <p:cNvSpPr txBox="1"/>
          <p:nvPr/>
        </p:nvSpPr>
        <p:spPr>
          <a:xfrm>
            <a:off x="4206488" y="3892492"/>
            <a:ext cx="3773517" cy="954107"/>
          </a:xfrm>
          <a:prstGeom prst="rect">
            <a:avLst/>
          </a:prstGeom>
          <a:noFill/>
        </p:spPr>
        <p:txBody>
          <a:bodyPr wrap="square" rtlCol="0">
            <a:spAutoFit/>
          </a:bodyPr>
          <a:lstStyle/>
          <a:p>
            <a:pPr algn="ctr"/>
            <a:r>
              <a:rPr lang="en-US" sz="2800" dirty="0">
                <a:latin typeface="+mj-lt"/>
              </a:rPr>
              <a:t>Application</a:t>
            </a:r>
            <a:r>
              <a:rPr lang="en-US" sz="2800" dirty="0"/>
              <a:t> working with Firebase</a:t>
            </a:r>
          </a:p>
        </p:txBody>
      </p:sp>
      <p:sp>
        <p:nvSpPr>
          <p:cNvPr id="15" name="TextBox 14">
            <a:extLst>
              <a:ext uri="{FF2B5EF4-FFF2-40B4-BE49-F238E27FC236}">
                <a16:creationId xmlns:a16="http://schemas.microsoft.com/office/drawing/2014/main" id="{9FA96DC3-5870-483E-8B1E-CA5313B59D75}"/>
              </a:ext>
            </a:extLst>
          </p:cNvPr>
          <p:cNvSpPr txBox="1"/>
          <p:nvPr/>
        </p:nvSpPr>
        <p:spPr>
          <a:xfrm>
            <a:off x="8542358" y="3892492"/>
            <a:ext cx="3020036" cy="954107"/>
          </a:xfrm>
          <a:prstGeom prst="rect">
            <a:avLst/>
          </a:prstGeom>
          <a:noFill/>
        </p:spPr>
        <p:txBody>
          <a:bodyPr wrap="square" rtlCol="0">
            <a:spAutoFit/>
          </a:bodyPr>
          <a:lstStyle/>
          <a:p>
            <a:pPr algn="ctr"/>
            <a:r>
              <a:rPr lang="en-US" sz="2800" dirty="0"/>
              <a:t>4-Channel</a:t>
            </a:r>
          </a:p>
          <a:p>
            <a:pPr algn="ctr"/>
            <a:r>
              <a:rPr lang="en-US" sz="2800" dirty="0"/>
              <a:t>Relay Module</a:t>
            </a:r>
          </a:p>
        </p:txBody>
      </p:sp>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7" name="Picture 6">
            <a:extLst>
              <a:ext uri="{FF2B5EF4-FFF2-40B4-BE49-F238E27FC236}">
                <a16:creationId xmlns:a16="http://schemas.microsoft.com/office/drawing/2014/main" id="{605CFBA4-4F5F-4BF6-B663-7CBF3562965C}"/>
              </a:ext>
            </a:extLst>
          </p:cNvPr>
          <p:cNvPicPr>
            <a:picLocks noChangeAspect="1"/>
          </p:cNvPicPr>
          <p:nvPr/>
        </p:nvPicPr>
        <p:blipFill>
          <a:blip r:embed="rId3"/>
          <a:stretch>
            <a:fillRect/>
          </a:stretch>
        </p:blipFill>
        <p:spPr>
          <a:xfrm>
            <a:off x="886872" y="2268573"/>
            <a:ext cx="2699335" cy="2455786"/>
          </a:xfrm>
          <a:prstGeom prst="rect">
            <a:avLst/>
          </a:prstGeom>
        </p:spPr>
      </p:pic>
      <p:sp>
        <p:nvSpPr>
          <p:cNvPr id="12" name="TextBox 11">
            <a:extLst>
              <a:ext uri="{FF2B5EF4-FFF2-40B4-BE49-F238E27FC236}">
                <a16:creationId xmlns:a16="http://schemas.microsoft.com/office/drawing/2014/main" id="{0B19505A-2F18-4AEB-A507-B721740C113B}"/>
              </a:ext>
            </a:extLst>
          </p:cNvPr>
          <p:cNvSpPr txBox="1"/>
          <p:nvPr/>
        </p:nvSpPr>
        <p:spPr>
          <a:xfrm>
            <a:off x="734694" y="4875361"/>
            <a:ext cx="3003690" cy="1107996"/>
          </a:xfrm>
          <a:prstGeom prst="rect">
            <a:avLst/>
          </a:prstGeom>
          <a:noFill/>
        </p:spPr>
        <p:txBody>
          <a:bodyPr wrap="square" rtlCol="0">
            <a:spAutoFit/>
          </a:bodyPr>
          <a:lstStyle/>
          <a:p>
            <a:pPr algn="ctr"/>
            <a:r>
              <a:rPr lang="en-US" sz="3300" dirty="0">
                <a:latin typeface="+mj-lt"/>
              </a:rPr>
              <a:t>NodeMCU</a:t>
            </a:r>
          </a:p>
          <a:p>
            <a:pPr algn="ctr"/>
            <a:r>
              <a:rPr lang="en-US" sz="3300" dirty="0">
                <a:latin typeface="+mj-lt"/>
              </a:rPr>
              <a:t>ESP8266</a:t>
            </a:r>
          </a:p>
        </p:txBody>
      </p:sp>
      <p:sp>
        <p:nvSpPr>
          <p:cNvPr id="3" name="TextBox 2">
            <a:extLst>
              <a:ext uri="{FF2B5EF4-FFF2-40B4-BE49-F238E27FC236}">
                <a16:creationId xmlns:a16="http://schemas.microsoft.com/office/drawing/2014/main" id="{6FAF5A57-A92E-49C7-95BD-4CB3448C97BA}"/>
              </a:ext>
            </a:extLst>
          </p:cNvPr>
          <p:cNvSpPr txBox="1"/>
          <p:nvPr/>
        </p:nvSpPr>
        <p:spPr>
          <a:xfrm>
            <a:off x="4133797" y="2113815"/>
            <a:ext cx="7608815" cy="4093428"/>
          </a:xfrm>
          <a:prstGeom prst="rect">
            <a:avLst/>
          </a:prstGeom>
          <a:noFill/>
        </p:spPr>
        <p:txBody>
          <a:bodyPr wrap="square" rtlCol="0">
            <a:spAutoFit/>
          </a:bodyPr>
          <a:lstStyle/>
          <a:p>
            <a:r>
              <a:rPr lang="en-US" sz="2000" dirty="0">
                <a:solidFill>
                  <a:schemeClr val="accent1">
                    <a:lumMod val="40000"/>
                    <a:lumOff val="60000"/>
                  </a:schemeClr>
                </a:solidFill>
              </a:rPr>
              <a:t>A low-cost open source IoT platform.</a:t>
            </a:r>
          </a:p>
          <a:p>
            <a:endParaRPr lang="en-US" sz="2000" dirty="0">
              <a:solidFill>
                <a:schemeClr val="accent1">
                  <a:lumMod val="40000"/>
                  <a:lumOff val="60000"/>
                </a:schemeClr>
              </a:solidFill>
            </a:endParaRPr>
          </a:p>
          <a:p>
            <a:r>
              <a:rPr lang="en-US" sz="2000" dirty="0">
                <a:solidFill>
                  <a:schemeClr val="accent1">
                    <a:lumMod val="75000"/>
                  </a:schemeClr>
                </a:solidFill>
              </a:rPr>
              <a:t>Specification </a:t>
            </a:r>
            <a:r>
              <a:rPr lang="en-US" sz="2000" dirty="0">
                <a:solidFill>
                  <a:schemeClr val="accent1">
                    <a:lumMod val="40000"/>
                    <a:lumOff val="60000"/>
                  </a:schemeClr>
                </a:solidFill>
              </a:rPr>
              <a:t>- </a:t>
            </a:r>
            <a:r>
              <a:rPr lang="en-US" sz="2000" dirty="0">
                <a:solidFill>
                  <a:srgbClr val="C00000"/>
                </a:solidFill>
              </a:rPr>
              <a:t>NodeMCU V1.0(ESP-12E Module)</a:t>
            </a:r>
          </a:p>
          <a:p>
            <a:r>
              <a:rPr lang="en-US" sz="2000" dirty="0">
                <a:solidFill>
                  <a:schemeClr val="accent1">
                    <a:lumMod val="75000"/>
                  </a:schemeClr>
                </a:solidFill>
              </a:rPr>
              <a:t>Microcontroller </a:t>
            </a:r>
            <a:r>
              <a:rPr lang="en-US" sz="2000" dirty="0">
                <a:solidFill>
                  <a:schemeClr val="accent1">
                    <a:lumMod val="40000"/>
                    <a:lumOff val="60000"/>
                  </a:schemeClr>
                </a:solidFill>
              </a:rPr>
              <a:t>:      ESP-8266 32-bit</a:t>
            </a:r>
          </a:p>
          <a:p>
            <a:r>
              <a:rPr lang="en-US" sz="2000" dirty="0">
                <a:solidFill>
                  <a:schemeClr val="accent1">
                    <a:lumMod val="75000"/>
                  </a:schemeClr>
                </a:solidFill>
              </a:rPr>
              <a:t>Clock Speed </a:t>
            </a:r>
            <a:r>
              <a:rPr lang="en-US" sz="2000" dirty="0">
                <a:solidFill>
                  <a:schemeClr val="accent1">
                    <a:lumMod val="40000"/>
                    <a:lumOff val="60000"/>
                  </a:schemeClr>
                </a:solidFill>
              </a:rPr>
              <a:t>:          80 MHz</a:t>
            </a:r>
          </a:p>
          <a:p>
            <a:r>
              <a:rPr lang="en-US" sz="2000" dirty="0">
                <a:solidFill>
                  <a:schemeClr val="accent1">
                    <a:lumMod val="75000"/>
                  </a:schemeClr>
                </a:solidFill>
              </a:rPr>
              <a:t>USB Converter </a:t>
            </a:r>
            <a:r>
              <a:rPr lang="en-US" sz="2000" dirty="0">
                <a:solidFill>
                  <a:schemeClr val="accent1">
                    <a:lumMod val="40000"/>
                    <a:lumOff val="60000"/>
                  </a:schemeClr>
                </a:solidFill>
              </a:rPr>
              <a:t>:            CP2102</a:t>
            </a:r>
          </a:p>
          <a:p>
            <a:r>
              <a:rPr lang="en-US" sz="2000" dirty="0">
                <a:solidFill>
                  <a:schemeClr val="accent1">
                    <a:lumMod val="75000"/>
                  </a:schemeClr>
                </a:solidFill>
              </a:rPr>
              <a:t>USB Connector </a:t>
            </a:r>
            <a:r>
              <a:rPr lang="en-US" sz="2000" dirty="0">
                <a:solidFill>
                  <a:schemeClr val="accent1">
                    <a:lumMod val="40000"/>
                    <a:lumOff val="60000"/>
                  </a:schemeClr>
                </a:solidFill>
              </a:rPr>
              <a:t>:        Micro USB</a:t>
            </a:r>
          </a:p>
          <a:p>
            <a:r>
              <a:rPr lang="en-US" sz="2000" dirty="0">
                <a:solidFill>
                  <a:schemeClr val="accent1">
                    <a:lumMod val="75000"/>
                  </a:schemeClr>
                </a:solidFill>
              </a:rPr>
              <a:t>Operating Voltage </a:t>
            </a:r>
            <a:r>
              <a:rPr lang="en-US" sz="2000" dirty="0">
                <a:solidFill>
                  <a:schemeClr val="accent1">
                    <a:lumMod val="40000"/>
                    <a:lumOff val="60000"/>
                  </a:schemeClr>
                </a:solidFill>
              </a:rPr>
              <a:t>:    3.3V</a:t>
            </a:r>
          </a:p>
          <a:p>
            <a:r>
              <a:rPr lang="en-US" sz="2000" dirty="0">
                <a:solidFill>
                  <a:schemeClr val="accent1">
                    <a:lumMod val="75000"/>
                  </a:schemeClr>
                </a:solidFill>
              </a:rPr>
              <a:t>Flash Memory </a:t>
            </a:r>
            <a:r>
              <a:rPr lang="en-US" sz="2000" dirty="0">
                <a:solidFill>
                  <a:schemeClr val="accent1">
                    <a:lumMod val="40000"/>
                    <a:lumOff val="60000"/>
                  </a:schemeClr>
                </a:solidFill>
              </a:rPr>
              <a:t>:         4 MB</a:t>
            </a:r>
          </a:p>
          <a:p>
            <a:r>
              <a:rPr lang="en-US" sz="2000" dirty="0">
                <a:solidFill>
                  <a:schemeClr val="accent1">
                    <a:lumMod val="75000"/>
                  </a:schemeClr>
                </a:solidFill>
              </a:rPr>
              <a:t>Digital I/O </a:t>
            </a:r>
            <a:r>
              <a:rPr lang="en-US" sz="2000" dirty="0">
                <a:solidFill>
                  <a:schemeClr val="accent1">
                    <a:lumMod val="40000"/>
                    <a:lumOff val="60000"/>
                  </a:schemeClr>
                </a:solidFill>
              </a:rPr>
              <a:t>:          11</a:t>
            </a:r>
          </a:p>
          <a:p>
            <a:r>
              <a:rPr lang="en-US" sz="2000" dirty="0">
                <a:solidFill>
                  <a:schemeClr val="accent1">
                    <a:lumMod val="75000"/>
                  </a:schemeClr>
                </a:solidFill>
              </a:rPr>
              <a:t>Analog Inputs </a:t>
            </a:r>
            <a:r>
              <a:rPr lang="en-US" sz="2000" dirty="0">
                <a:solidFill>
                  <a:schemeClr val="accent1">
                    <a:lumMod val="40000"/>
                    <a:lumOff val="60000"/>
                  </a:schemeClr>
                </a:solidFill>
              </a:rPr>
              <a:t>:        1</a:t>
            </a:r>
          </a:p>
          <a:p>
            <a:r>
              <a:rPr lang="en-US" sz="2000" dirty="0">
                <a:solidFill>
                  <a:schemeClr val="accent1">
                    <a:lumMod val="75000"/>
                  </a:schemeClr>
                </a:solidFill>
              </a:rPr>
              <a:t>Communications </a:t>
            </a:r>
            <a:r>
              <a:rPr lang="en-US" sz="2000" dirty="0">
                <a:solidFill>
                  <a:schemeClr val="accent1">
                    <a:lumMod val="40000"/>
                    <a:lumOff val="60000"/>
                  </a:schemeClr>
                </a:solidFill>
              </a:rPr>
              <a:t>:       Serial, SPI.  I2C and 1-Wire via software</a:t>
            </a:r>
          </a:p>
          <a:p>
            <a:r>
              <a:rPr lang="en-US" sz="2000" dirty="0">
                <a:solidFill>
                  <a:schemeClr val="accent1">
                    <a:lumMod val="40000"/>
                    <a:lumOff val="60000"/>
                  </a:schemeClr>
                </a:solidFill>
              </a:rPr>
              <a:t> </a:t>
            </a:r>
            <a:r>
              <a:rPr lang="en-US" sz="2000" dirty="0">
                <a:solidFill>
                  <a:schemeClr val="accent1">
                    <a:lumMod val="75000"/>
                  </a:schemeClr>
                </a:solidFill>
              </a:rPr>
              <a:t>Wi-Fi </a:t>
            </a:r>
            <a:r>
              <a:rPr lang="en-US" sz="2000" dirty="0">
                <a:solidFill>
                  <a:schemeClr val="accent1">
                    <a:lumMod val="40000"/>
                    <a:lumOff val="60000"/>
                  </a:schemeClr>
                </a:solidFill>
              </a:rPr>
              <a:t>:         Built-in 802.11 b/g/n</a:t>
            </a:r>
          </a:p>
        </p:txBody>
      </p:sp>
      <p:sp>
        <p:nvSpPr>
          <p:cNvPr id="4" name="Rectangle 3">
            <a:extLst>
              <a:ext uri="{FF2B5EF4-FFF2-40B4-BE49-F238E27FC236}">
                <a16:creationId xmlns:a16="http://schemas.microsoft.com/office/drawing/2014/main" id="{82A19C0D-1E96-4698-A9EF-304A69758457}"/>
              </a:ext>
            </a:extLst>
          </p:cNvPr>
          <p:cNvSpPr/>
          <p:nvPr/>
        </p:nvSpPr>
        <p:spPr>
          <a:xfrm>
            <a:off x="3870188" y="2097248"/>
            <a:ext cx="89416" cy="4118994"/>
          </a:xfrm>
          <a:prstGeom prst="rect">
            <a:avLst/>
          </a:prstGeom>
          <a:solidFill>
            <a:srgbClr val="1A3260"/>
          </a:solidFill>
          <a:ln>
            <a:no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536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6" name="Picture 5">
            <a:extLst>
              <a:ext uri="{FF2B5EF4-FFF2-40B4-BE49-F238E27FC236}">
                <a16:creationId xmlns:a16="http://schemas.microsoft.com/office/drawing/2014/main" id="{63869601-F505-4161-ACA6-BBA5783356C8}"/>
              </a:ext>
            </a:extLst>
          </p:cNvPr>
          <p:cNvPicPr>
            <a:picLocks noChangeAspect="1"/>
          </p:cNvPicPr>
          <p:nvPr/>
        </p:nvPicPr>
        <p:blipFill>
          <a:blip r:embed="rId3"/>
          <a:stretch>
            <a:fillRect/>
          </a:stretch>
        </p:blipFill>
        <p:spPr>
          <a:xfrm>
            <a:off x="949703" y="1772524"/>
            <a:ext cx="3312952" cy="3312952"/>
          </a:xfrm>
          <a:prstGeom prst="rect">
            <a:avLst/>
          </a:prstGeom>
        </p:spPr>
      </p:pic>
      <p:sp>
        <p:nvSpPr>
          <p:cNvPr id="8" name="TextBox 7">
            <a:extLst>
              <a:ext uri="{FF2B5EF4-FFF2-40B4-BE49-F238E27FC236}">
                <a16:creationId xmlns:a16="http://schemas.microsoft.com/office/drawing/2014/main" id="{D769F3DB-38EC-4D20-BD75-0F6C950E2ED1}"/>
              </a:ext>
            </a:extLst>
          </p:cNvPr>
          <p:cNvSpPr txBox="1"/>
          <p:nvPr/>
        </p:nvSpPr>
        <p:spPr>
          <a:xfrm>
            <a:off x="716667" y="5001586"/>
            <a:ext cx="3773517" cy="1107996"/>
          </a:xfrm>
          <a:prstGeom prst="rect">
            <a:avLst/>
          </a:prstGeom>
          <a:noFill/>
        </p:spPr>
        <p:txBody>
          <a:bodyPr wrap="square" rtlCol="0">
            <a:spAutoFit/>
          </a:bodyPr>
          <a:lstStyle/>
          <a:p>
            <a:pPr algn="ctr"/>
            <a:r>
              <a:rPr lang="en-US" sz="3300" dirty="0">
                <a:latin typeface="+mj-lt"/>
              </a:rPr>
              <a:t>Application</a:t>
            </a:r>
            <a:r>
              <a:rPr lang="en-US" sz="3300" dirty="0"/>
              <a:t> working with Firebase</a:t>
            </a:r>
          </a:p>
        </p:txBody>
      </p:sp>
      <p:sp>
        <p:nvSpPr>
          <p:cNvPr id="5" name="TextBox 4">
            <a:extLst>
              <a:ext uri="{FF2B5EF4-FFF2-40B4-BE49-F238E27FC236}">
                <a16:creationId xmlns:a16="http://schemas.microsoft.com/office/drawing/2014/main" id="{2A5E1E3A-8D9D-4C7C-9693-08592DB509AB}"/>
              </a:ext>
            </a:extLst>
          </p:cNvPr>
          <p:cNvSpPr txBox="1"/>
          <p:nvPr/>
        </p:nvSpPr>
        <p:spPr>
          <a:xfrm>
            <a:off x="4922242" y="3023528"/>
            <a:ext cx="6861749" cy="1200329"/>
          </a:xfrm>
          <a:prstGeom prst="rect">
            <a:avLst/>
          </a:prstGeom>
          <a:noFill/>
        </p:spPr>
        <p:txBody>
          <a:bodyPr wrap="square" rtlCol="0">
            <a:spAutoFit/>
          </a:bodyPr>
          <a:lstStyle/>
          <a:p>
            <a:r>
              <a:rPr lang="en-US" dirty="0">
                <a:solidFill>
                  <a:srgbClr val="85A3DE"/>
                </a:solidFill>
              </a:rPr>
              <a:t>The Application is made using the MIT App INVENTOR.</a:t>
            </a:r>
          </a:p>
          <a:p>
            <a:r>
              <a:rPr lang="en-US" dirty="0">
                <a:solidFill>
                  <a:srgbClr val="85A3DE"/>
                </a:solidFill>
              </a:rPr>
              <a:t>A Firebase Project and it’s ID is created and is connected to the application.</a:t>
            </a:r>
          </a:p>
          <a:p>
            <a:r>
              <a:rPr lang="en-US" dirty="0">
                <a:solidFill>
                  <a:srgbClr val="85A3DE"/>
                </a:solidFill>
              </a:rPr>
              <a:t>Realtime Database works on Firebase as our Application Functions.</a:t>
            </a:r>
          </a:p>
        </p:txBody>
      </p:sp>
      <p:sp>
        <p:nvSpPr>
          <p:cNvPr id="7" name="Rectangle 6">
            <a:extLst>
              <a:ext uri="{FF2B5EF4-FFF2-40B4-BE49-F238E27FC236}">
                <a16:creationId xmlns:a16="http://schemas.microsoft.com/office/drawing/2014/main" id="{111D3CC6-A266-408D-98E9-33EA2D14D037}"/>
              </a:ext>
            </a:extLst>
          </p:cNvPr>
          <p:cNvSpPr/>
          <p:nvPr/>
        </p:nvSpPr>
        <p:spPr>
          <a:xfrm>
            <a:off x="4577399" y="2164360"/>
            <a:ext cx="89416" cy="4118994"/>
          </a:xfrm>
          <a:prstGeom prst="rect">
            <a:avLst/>
          </a:prstGeom>
          <a:solidFill>
            <a:srgbClr val="1A3260"/>
          </a:solidFill>
          <a:ln>
            <a:no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86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7" name="Picture 6">
            <a:extLst>
              <a:ext uri="{FF2B5EF4-FFF2-40B4-BE49-F238E27FC236}">
                <a16:creationId xmlns:a16="http://schemas.microsoft.com/office/drawing/2014/main" id="{6331D619-712E-4B1B-A20D-7CD6D4D1E05F}"/>
              </a:ext>
            </a:extLst>
          </p:cNvPr>
          <p:cNvPicPr>
            <a:picLocks noChangeAspect="1"/>
          </p:cNvPicPr>
          <p:nvPr/>
        </p:nvPicPr>
        <p:blipFill rotWithShape="1">
          <a:blip r:embed="rId3"/>
          <a:srcRect l="8488"/>
          <a:stretch/>
        </p:blipFill>
        <p:spPr>
          <a:xfrm>
            <a:off x="981512" y="1985286"/>
            <a:ext cx="3453227" cy="3773517"/>
          </a:xfrm>
          <a:prstGeom prst="rect">
            <a:avLst/>
          </a:prstGeom>
        </p:spPr>
      </p:pic>
      <p:sp>
        <p:nvSpPr>
          <p:cNvPr id="9" name="TextBox 8">
            <a:extLst>
              <a:ext uri="{FF2B5EF4-FFF2-40B4-BE49-F238E27FC236}">
                <a16:creationId xmlns:a16="http://schemas.microsoft.com/office/drawing/2014/main" id="{9CD3838B-6AD9-48D6-AAFD-03BAC331B6A9}"/>
              </a:ext>
            </a:extLst>
          </p:cNvPr>
          <p:cNvSpPr txBox="1"/>
          <p:nvPr/>
        </p:nvSpPr>
        <p:spPr>
          <a:xfrm>
            <a:off x="1118101" y="5327009"/>
            <a:ext cx="3020036" cy="1107996"/>
          </a:xfrm>
          <a:prstGeom prst="rect">
            <a:avLst/>
          </a:prstGeom>
          <a:noFill/>
        </p:spPr>
        <p:txBody>
          <a:bodyPr wrap="square" rtlCol="0">
            <a:spAutoFit/>
          </a:bodyPr>
          <a:lstStyle/>
          <a:p>
            <a:pPr algn="ctr"/>
            <a:r>
              <a:rPr lang="en-US" sz="3300" dirty="0"/>
              <a:t>4 Channel</a:t>
            </a:r>
          </a:p>
          <a:p>
            <a:pPr algn="ctr"/>
            <a:r>
              <a:rPr lang="en-US" sz="3300" dirty="0"/>
              <a:t>Relay Module</a:t>
            </a:r>
          </a:p>
        </p:txBody>
      </p:sp>
      <p:sp>
        <p:nvSpPr>
          <p:cNvPr id="4" name="TextBox 3">
            <a:extLst>
              <a:ext uri="{FF2B5EF4-FFF2-40B4-BE49-F238E27FC236}">
                <a16:creationId xmlns:a16="http://schemas.microsoft.com/office/drawing/2014/main" id="{5B3721C7-DC22-4B0F-857C-1E14B64A0577}"/>
              </a:ext>
            </a:extLst>
          </p:cNvPr>
          <p:cNvSpPr txBox="1"/>
          <p:nvPr/>
        </p:nvSpPr>
        <p:spPr>
          <a:xfrm>
            <a:off x="4832512" y="3038599"/>
            <a:ext cx="6910887" cy="2585323"/>
          </a:xfrm>
          <a:prstGeom prst="rect">
            <a:avLst/>
          </a:prstGeom>
          <a:noFill/>
        </p:spPr>
        <p:txBody>
          <a:bodyPr wrap="square" rtlCol="0">
            <a:spAutoFit/>
          </a:bodyPr>
          <a:lstStyle/>
          <a:p>
            <a:r>
              <a:rPr lang="en-US" dirty="0">
                <a:solidFill>
                  <a:srgbClr val="85A3DE"/>
                </a:solidFill>
              </a:rPr>
              <a:t>-</a:t>
            </a:r>
            <a:r>
              <a:rPr lang="en-US" dirty="0"/>
              <a:t> </a:t>
            </a:r>
            <a:r>
              <a:rPr lang="en-US" dirty="0">
                <a:solidFill>
                  <a:srgbClr val="85A3DE"/>
                </a:solidFill>
              </a:rPr>
              <a:t>Input supply 12 VDC @ 170 mA</a:t>
            </a:r>
          </a:p>
          <a:p>
            <a:r>
              <a:rPr lang="en-US" dirty="0">
                <a:solidFill>
                  <a:srgbClr val="85A3DE"/>
                </a:solidFill>
              </a:rPr>
              <a:t>- Output four SPDT relay </a:t>
            </a:r>
          </a:p>
          <a:p>
            <a:r>
              <a:rPr lang="en-US" dirty="0">
                <a:solidFill>
                  <a:srgbClr val="85A3DE"/>
                </a:solidFill>
              </a:rPr>
              <a:t>- Relay specification 5 A @ 230 VAC</a:t>
            </a:r>
          </a:p>
          <a:p>
            <a:r>
              <a:rPr lang="en-US" dirty="0">
                <a:solidFill>
                  <a:srgbClr val="85A3DE"/>
                </a:solidFill>
              </a:rPr>
              <a:t>-  Trigger level 2 ~ 5 VDC</a:t>
            </a:r>
          </a:p>
          <a:p>
            <a:r>
              <a:rPr lang="en-US" dirty="0">
                <a:solidFill>
                  <a:srgbClr val="85A3DE"/>
                </a:solidFill>
              </a:rPr>
              <a:t>- Berg pins for connecting power and trigger voltage</a:t>
            </a:r>
          </a:p>
          <a:p>
            <a:r>
              <a:rPr lang="en-US" dirty="0">
                <a:solidFill>
                  <a:srgbClr val="85A3DE"/>
                </a:solidFill>
              </a:rPr>
              <a:t>- LED on each channel indicates relay status</a:t>
            </a:r>
          </a:p>
          <a:p>
            <a:r>
              <a:rPr lang="en-US" dirty="0">
                <a:solidFill>
                  <a:srgbClr val="85A3DE"/>
                </a:solidFill>
              </a:rPr>
              <a:t>- Power Battery Terminal (PBT) for easy relay output and aux power    connection</a:t>
            </a:r>
          </a:p>
          <a:p>
            <a:r>
              <a:rPr lang="en-US" dirty="0">
                <a:solidFill>
                  <a:srgbClr val="85A3DE"/>
                </a:solidFill>
              </a:rPr>
              <a:t>- Four mounting holes of 3.2 mm each PCB dimensions 88 mm x 68 mm</a:t>
            </a:r>
          </a:p>
        </p:txBody>
      </p:sp>
      <p:sp>
        <p:nvSpPr>
          <p:cNvPr id="6" name="Rectangle 5">
            <a:extLst>
              <a:ext uri="{FF2B5EF4-FFF2-40B4-BE49-F238E27FC236}">
                <a16:creationId xmlns:a16="http://schemas.microsoft.com/office/drawing/2014/main" id="{AD402D78-0B56-490B-9676-29E63A69D28D}"/>
              </a:ext>
            </a:extLst>
          </p:cNvPr>
          <p:cNvSpPr/>
          <p:nvPr/>
        </p:nvSpPr>
        <p:spPr>
          <a:xfrm>
            <a:off x="4535910" y="2316011"/>
            <a:ext cx="89416" cy="4118994"/>
          </a:xfrm>
          <a:prstGeom prst="rect">
            <a:avLst/>
          </a:prstGeom>
          <a:solidFill>
            <a:srgbClr val="1A3260"/>
          </a:solidFill>
          <a:ln>
            <a:no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1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5130-D9E6-4BBE-B6DC-865500CB95D6}"/>
              </a:ext>
            </a:extLst>
          </p:cNvPr>
          <p:cNvSpPr>
            <a:spLocks noGrp="1"/>
          </p:cNvSpPr>
          <p:nvPr>
            <p:ph type="title"/>
          </p:nvPr>
        </p:nvSpPr>
        <p:spPr/>
        <p:txBody>
          <a:bodyPr>
            <a:normAutofit/>
          </a:bodyPr>
          <a:lstStyle/>
          <a:p>
            <a:r>
              <a:rPr lang="en-US" sz="3600" dirty="0"/>
              <a:t>WORKING OF A SIMPLE RELAY</a:t>
            </a:r>
          </a:p>
        </p:txBody>
      </p:sp>
      <p:pic>
        <p:nvPicPr>
          <p:cNvPr id="4" name="Content Placeholder 4">
            <a:extLst>
              <a:ext uri="{FF2B5EF4-FFF2-40B4-BE49-F238E27FC236}">
                <a16:creationId xmlns:a16="http://schemas.microsoft.com/office/drawing/2014/main" id="{CA2198B6-E7AD-4F73-8ED6-493B5F435792}"/>
              </a:ext>
            </a:extLst>
          </p:cNvPr>
          <p:cNvPicPr>
            <a:picLocks noGrp="1" noChangeAspect="1"/>
          </p:cNvPicPr>
          <p:nvPr>
            <p:ph idx="1"/>
          </p:nvPr>
        </p:nvPicPr>
        <p:blipFill>
          <a:blip r:embed="rId2"/>
          <a:stretch>
            <a:fillRect/>
          </a:stretch>
        </p:blipFill>
        <p:spPr>
          <a:xfrm>
            <a:off x="3577205" y="1820411"/>
            <a:ext cx="5037589" cy="5037589"/>
          </a:xfrm>
        </p:spPr>
      </p:pic>
    </p:spTree>
    <p:extLst>
      <p:ext uri="{BB962C8B-B14F-4D97-AF65-F5344CB8AC3E}">
        <p14:creationId xmlns:p14="http://schemas.microsoft.com/office/powerpoint/2010/main" val="78771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B294CA-6EE5-400B-8F71-5581B1289D4F}"/>
              </a:ext>
            </a:extLst>
          </p:cNvPr>
          <p:cNvSpPr/>
          <p:nvPr/>
        </p:nvSpPr>
        <p:spPr>
          <a:xfrm>
            <a:off x="436228" y="771787"/>
            <a:ext cx="7508922" cy="5670958"/>
          </a:xfrm>
          <a:prstGeom prst="rect">
            <a:avLst/>
          </a:prstGeom>
          <a:solidFill>
            <a:schemeClr val="bg1"/>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196578" y="2247846"/>
            <a:ext cx="3280969" cy="1181154"/>
          </a:xfrm>
        </p:spPr>
        <p:txBody>
          <a:bodyPr>
            <a:normAutofit/>
          </a:bodyPr>
          <a:lstStyle/>
          <a:p>
            <a:pPr algn="ctr"/>
            <a:r>
              <a:rPr lang="en-US" sz="5400" dirty="0">
                <a:solidFill>
                  <a:srgbClr val="1A3260"/>
                </a:solidFill>
              </a:rPr>
              <a:t>circuit</a:t>
            </a:r>
          </a:p>
          <a:p>
            <a:endParaRPr lang="en-US" dirty="0">
              <a:solidFill>
                <a:schemeClr val="bg2"/>
              </a:solidFill>
            </a:endParaRPr>
          </a:p>
          <a:p>
            <a:pPr algn="ctr"/>
            <a:endParaRPr lang="en-US" dirty="0">
              <a:solidFill>
                <a:schemeClr val="bg2"/>
              </a:solidFill>
            </a:endParaRPr>
          </a:p>
        </p:txBody>
      </p:sp>
      <p:sp>
        <p:nvSpPr>
          <p:cNvPr id="6" name="TextBox 5">
            <a:extLst>
              <a:ext uri="{FF2B5EF4-FFF2-40B4-BE49-F238E27FC236}">
                <a16:creationId xmlns:a16="http://schemas.microsoft.com/office/drawing/2014/main" id="{D65C7EF4-4654-4F96-86F1-CF9EA6B232B6}"/>
              </a:ext>
            </a:extLst>
          </p:cNvPr>
          <p:cNvSpPr txBox="1"/>
          <p:nvPr/>
        </p:nvSpPr>
        <p:spPr>
          <a:xfrm>
            <a:off x="7945150" y="3071278"/>
            <a:ext cx="3934436" cy="923330"/>
          </a:xfrm>
          <a:prstGeom prst="rect">
            <a:avLst/>
          </a:prstGeom>
          <a:noFill/>
        </p:spPr>
        <p:txBody>
          <a:bodyPr wrap="square" rtlCol="0">
            <a:spAutoFit/>
          </a:bodyPr>
          <a:lstStyle/>
          <a:p>
            <a:pPr algn="ctr"/>
            <a:r>
              <a:rPr lang="en-US" sz="5400" dirty="0">
                <a:solidFill>
                  <a:schemeClr val="bg1"/>
                </a:solidFill>
              </a:rPr>
              <a:t>DIAGRAM</a:t>
            </a:r>
          </a:p>
        </p:txBody>
      </p:sp>
      <p:pic>
        <p:nvPicPr>
          <p:cNvPr id="7" name="Picture 6">
            <a:extLst>
              <a:ext uri="{FF2B5EF4-FFF2-40B4-BE49-F238E27FC236}">
                <a16:creationId xmlns:a16="http://schemas.microsoft.com/office/drawing/2014/main" id="{EB5F6C3C-0E0F-4B30-A4A2-EF937E463BB8}"/>
              </a:ext>
            </a:extLst>
          </p:cNvPr>
          <p:cNvPicPr>
            <a:picLocks noChangeAspect="1"/>
          </p:cNvPicPr>
          <p:nvPr/>
        </p:nvPicPr>
        <p:blipFill rotWithShape="1">
          <a:blip r:embed="rId3"/>
          <a:srcRect l="4277" t="8114"/>
          <a:stretch/>
        </p:blipFill>
        <p:spPr>
          <a:xfrm>
            <a:off x="545284" y="830510"/>
            <a:ext cx="7300170" cy="5553512"/>
          </a:xfrm>
          <a:prstGeom prst="rect">
            <a:avLst/>
          </a:prstGeom>
        </p:spPr>
      </p:pic>
    </p:spTree>
    <p:extLst>
      <p:ext uri="{BB962C8B-B14F-4D97-AF65-F5344CB8AC3E}">
        <p14:creationId xmlns:p14="http://schemas.microsoft.com/office/powerpoint/2010/main" val="267808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226F70A-9DEF-4C19-A111-EF0359695F4B}"/>
              </a:ext>
            </a:extLst>
          </p:cNvPr>
          <p:cNvGrpSpPr/>
          <p:nvPr/>
        </p:nvGrpSpPr>
        <p:grpSpPr>
          <a:xfrm>
            <a:off x="433432" y="1695314"/>
            <a:ext cx="11325136" cy="3937155"/>
            <a:chOff x="433432" y="1099697"/>
            <a:chExt cx="11325136" cy="3937155"/>
          </a:xfrm>
        </p:grpSpPr>
        <p:pic>
          <p:nvPicPr>
            <p:cNvPr id="4" name="Picture 3">
              <a:extLst>
                <a:ext uri="{FF2B5EF4-FFF2-40B4-BE49-F238E27FC236}">
                  <a16:creationId xmlns:a16="http://schemas.microsoft.com/office/drawing/2014/main" id="{A3D0032B-881F-4A9D-9480-61CD613968AD}"/>
                </a:ext>
              </a:extLst>
            </p:cNvPr>
            <p:cNvPicPr>
              <a:picLocks noChangeAspect="1"/>
            </p:cNvPicPr>
            <p:nvPr/>
          </p:nvPicPr>
          <p:blipFill rotWithShape="1">
            <a:blip r:embed="rId2"/>
            <a:srcRect b="55708"/>
            <a:stretch/>
          </p:blipFill>
          <p:spPr>
            <a:xfrm>
              <a:off x="433432" y="1099697"/>
              <a:ext cx="11325136" cy="2457236"/>
            </a:xfrm>
            <a:prstGeom prst="rect">
              <a:avLst/>
            </a:prstGeom>
          </p:spPr>
        </p:pic>
        <p:pic>
          <p:nvPicPr>
            <p:cNvPr id="3" name="Picture 2">
              <a:extLst>
                <a:ext uri="{FF2B5EF4-FFF2-40B4-BE49-F238E27FC236}">
                  <a16:creationId xmlns:a16="http://schemas.microsoft.com/office/drawing/2014/main" id="{AC79470E-33F9-4541-82BF-7FCD523D85FC}"/>
                </a:ext>
              </a:extLst>
            </p:cNvPr>
            <p:cNvPicPr>
              <a:picLocks noChangeAspect="1"/>
            </p:cNvPicPr>
            <p:nvPr/>
          </p:nvPicPr>
          <p:blipFill rotWithShape="1">
            <a:blip r:embed="rId2"/>
            <a:srcRect t="73324"/>
            <a:stretch/>
          </p:blipFill>
          <p:spPr>
            <a:xfrm>
              <a:off x="433432" y="3556933"/>
              <a:ext cx="11325136" cy="1479919"/>
            </a:xfrm>
            <a:prstGeom prst="rect">
              <a:avLst/>
            </a:prstGeom>
          </p:spPr>
        </p:pic>
      </p:grpSp>
    </p:spTree>
    <p:extLst>
      <p:ext uri="{BB962C8B-B14F-4D97-AF65-F5344CB8AC3E}">
        <p14:creationId xmlns:p14="http://schemas.microsoft.com/office/powerpoint/2010/main" val="316692363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design</Template>
  <TotalTime>0</TotalTime>
  <Words>510</Words>
  <Application>Microsoft Office PowerPoint</Application>
  <PresentationFormat>Widescreen</PresentationFormat>
  <Paragraphs>86</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Bahnschrift</vt:lpstr>
      <vt:lpstr>Calibri</vt:lpstr>
      <vt:lpstr>Gill Sans MT</vt:lpstr>
      <vt:lpstr>Wingdings</vt:lpstr>
      <vt:lpstr>Wingdings 2</vt:lpstr>
      <vt:lpstr>Dividend</vt:lpstr>
      <vt:lpstr>HOME  AUTOMATION</vt:lpstr>
      <vt:lpstr>Thank You</vt:lpstr>
      <vt:lpstr>Tech Requirements</vt:lpstr>
      <vt:lpstr>Tech Requirements</vt:lpstr>
      <vt:lpstr>Tech Requirements</vt:lpstr>
      <vt:lpstr>Tech Requirements</vt:lpstr>
      <vt:lpstr>WORKING OF A SIMPLE RELAY</vt:lpstr>
      <vt:lpstr>Thank You</vt:lpstr>
      <vt:lpstr>PowerPoint Presentation</vt:lpstr>
      <vt:lpstr>  APP ui</vt:lpstr>
      <vt:lpstr>Challenges we faced</vt:lpstr>
      <vt:lpstr>Limitations of our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2020-02-16T09:46:05Z</dcterms:created>
  <dcterms:modified xsi:type="dcterms:W3CDTF">2020-02-16T20:20:41Z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